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tif" ContentType="image/t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9" r:id="rId4"/>
    <p:sldId id="273" r:id="rId5"/>
    <p:sldId id="274" r:id="rId6"/>
    <p:sldId id="275" r:id="rId7"/>
    <p:sldId id="276" r:id="rId8"/>
    <p:sldId id="260" r:id="rId9"/>
    <p:sldId id="278" r:id="rId10"/>
    <p:sldId id="279" r:id="rId11"/>
    <p:sldId id="277" r:id="rId12"/>
    <p:sldId id="280" r:id="rId13"/>
    <p:sldId id="265" r:id="rId14"/>
    <p:sldId id="266" r:id="rId15"/>
    <p:sldId id="281" r:id="rId16"/>
    <p:sldId id="267" r:id="rId17"/>
    <p:sldId id="272" r:id="rId18"/>
  </p:sldIdLst>
  <p:sldSz cx="9363075" cy="52578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8F44A2F1-9E1F-4B54-A3A2-5F16C0AD49E2}" styleName="">
    <a:tblBg/>
    <a:wholeTbl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Ref idx="major">
          <a:srgbClr val="FFFFFF"/>
        </a:fontRef>
        <a:srgbClr val="FFFFFF"/>
      </a:tcTxStyle>
      <a:tcStyle>
        <a:tcBdr>
          <a:left>
            <a:ln w="28575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FFFF">
              <a:alpha val="35000"/>
            </a:srgbClr>
          </a:solidFill>
        </a:fill>
      </a:tcStyle>
    </a:firstCol>
    <a:lastRow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28575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FFFF">
              <a:alpha val="35000"/>
            </a:srgbClr>
          </a:solidFill>
        </a:fill>
      </a:tcStyle>
    </a:lastRow>
    <a:firstRow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28575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FFFF">
              <a:alpha val="35000"/>
            </a:srgbClr>
          </a:solidFill>
        </a:fill>
      </a:tcStyle>
    </a:firstRow>
  </a:tblStyle>
  <a:tblStyle styleId="{D51ADE6A-740E-44AE-83CC-AE7238B6C88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Ref idx="major">
          <a:srgbClr val="000000"/>
        </a:fontRef>
        <a:srgbClr val="000000"/>
      </a:tcTxStyle>
      <a:tcStyle>
        <a:tcBdr>
          <a:left>
            <a:ln w="28575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firstCol>
    <a:lastRow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28575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lastRow>
    <a:firstRow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8575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firstRow>
  </a:tblStyle>
  <a:tblStyle styleId="{EEE7283C-3CF3-47DC-8721-378D4A62B22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4C3C2611-4C71-4FC5-86AE-919BDF0F9419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01" d="100"/>
          <a:sy n="101" d="100"/>
        </p:scale>
        <p:origin x="-880" y="-104"/>
      </p:cViewPr>
      <p:guideLst>
        <p:guide orient="horz" pos="1656"/>
        <p:guide pos="294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interSettings" Target="printerSettings/printerSettings1.bin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136" name="Shape 136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35103354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584200" latinLnBrk="0">
      <a:defRPr sz="2200">
        <a:latin typeface="Garamond"/>
        <a:ea typeface="Garamond"/>
        <a:cs typeface="Garamond"/>
        <a:sym typeface="Lucida Grande"/>
      </a:defRPr>
    </a:lvl1pPr>
    <a:lvl2pPr indent="228600" defTabSz="584200" latinLnBrk="0">
      <a:defRPr sz="2200">
        <a:latin typeface="Lucida Grande"/>
        <a:ea typeface="Lucida Grande"/>
        <a:cs typeface="Lucida Grande"/>
        <a:sym typeface="Lucida Grande"/>
      </a:defRPr>
    </a:lvl2pPr>
    <a:lvl3pPr indent="457200" defTabSz="584200" latinLnBrk="0">
      <a:defRPr sz="2200">
        <a:latin typeface="Lucida Grande"/>
        <a:ea typeface="Lucida Grande"/>
        <a:cs typeface="Lucida Grande"/>
        <a:sym typeface="Lucida Grande"/>
      </a:defRPr>
    </a:lvl3pPr>
    <a:lvl4pPr indent="685800" defTabSz="584200" latinLnBrk="0">
      <a:defRPr sz="2200">
        <a:latin typeface="Lucida Grande"/>
        <a:ea typeface="Lucida Grande"/>
        <a:cs typeface="Lucida Grande"/>
        <a:sym typeface="Lucida Grande"/>
      </a:defRPr>
    </a:lvl4pPr>
    <a:lvl5pPr indent="914400" defTabSz="584200" latinLnBrk="0">
      <a:defRPr sz="2200">
        <a:latin typeface="Lucida Grande"/>
        <a:ea typeface="Lucida Grande"/>
        <a:cs typeface="Lucida Grande"/>
        <a:sym typeface="Lucida Grande"/>
      </a:defRPr>
    </a:lvl5pPr>
    <a:lvl6pPr indent="1143000" defTabSz="584200" latinLnBrk="0">
      <a:defRPr sz="2200">
        <a:latin typeface="Lucida Grande"/>
        <a:ea typeface="Lucida Grande"/>
        <a:cs typeface="Lucida Grande"/>
        <a:sym typeface="Lucida Grande"/>
      </a:defRPr>
    </a:lvl6pPr>
    <a:lvl7pPr indent="1371600" defTabSz="584200" latinLnBrk="0">
      <a:defRPr sz="2200">
        <a:latin typeface="Lucida Grande"/>
        <a:ea typeface="Lucida Grande"/>
        <a:cs typeface="Lucida Grande"/>
        <a:sym typeface="Lucida Grande"/>
      </a:defRPr>
    </a:lvl7pPr>
    <a:lvl8pPr indent="1600200" defTabSz="584200" latinLnBrk="0">
      <a:defRPr sz="2200">
        <a:latin typeface="Lucida Grande"/>
        <a:ea typeface="Lucida Grande"/>
        <a:cs typeface="Lucida Grande"/>
        <a:sym typeface="Lucida Grande"/>
      </a:defRPr>
    </a:lvl8pPr>
    <a:lvl9pPr indent="1828800" defTabSz="584200" latinLnBrk="0">
      <a:defRPr sz="2200">
        <a:latin typeface="Lucida Grande"/>
        <a:ea typeface="Lucida Grande"/>
        <a:cs typeface="Lucida Grande"/>
        <a:sym typeface="Lucida Grand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tif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tif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ti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ti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6_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104" name="Shape 104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105" name="Shape 105"/>
          <p:cNvSpPr/>
          <p:nvPr/>
        </p:nvSpPr>
        <p:spPr>
          <a:xfrm flipH="1">
            <a:off x="454025" y="2082800"/>
            <a:ext cx="2703513" cy="1588"/>
          </a:xfrm>
          <a:prstGeom prst="line">
            <a:avLst/>
          </a:prstGeom>
          <a:ln w="6350">
            <a:solidFill>
              <a:srgbClr val="000000"/>
            </a:solidFill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106" name="Shape 106"/>
          <p:cNvSpPr/>
          <p:nvPr/>
        </p:nvSpPr>
        <p:spPr>
          <a:xfrm>
            <a:off x="3386137" y="2085975"/>
            <a:ext cx="5272088" cy="1588"/>
          </a:xfrm>
          <a:prstGeom prst="line">
            <a:avLst/>
          </a:prstGeom>
          <a:ln w="6350">
            <a:solidFill>
              <a:srgbClr val="000000"/>
            </a:solidFill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107" name="Shape 107"/>
          <p:cNvSpPr/>
          <p:nvPr/>
        </p:nvSpPr>
        <p:spPr>
          <a:xfrm flipH="1">
            <a:off x="454025" y="3657600"/>
            <a:ext cx="2703513" cy="1588"/>
          </a:xfrm>
          <a:prstGeom prst="line">
            <a:avLst/>
          </a:prstGeom>
          <a:ln w="6350">
            <a:solidFill>
              <a:srgbClr val="000000"/>
            </a:solidFill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108" name="Shape 108"/>
          <p:cNvSpPr/>
          <p:nvPr/>
        </p:nvSpPr>
        <p:spPr>
          <a:xfrm flipH="1">
            <a:off x="3371850" y="3651250"/>
            <a:ext cx="5272088" cy="1588"/>
          </a:xfrm>
          <a:prstGeom prst="line">
            <a:avLst/>
          </a:prstGeom>
          <a:ln w="6350">
            <a:solidFill>
              <a:srgbClr val="000000"/>
            </a:solidFill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109" name="Shape 109"/>
          <p:cNvSpPr>
            <a:spLocks noGrp="1"/>
          </p:cNvSpPr>
          <p:nvPr>
            <p:ph type="sldNum" sz="quarter" idx="2"/>
          </p:nvPr>
        </p:nvSpPr>
        <p:spPr>
          <a:xfrm>
            <a:off x="8608485" y="508000"/>
            <a:ext cx="337605" cy="355601"/>
          </a:xfrm>
          <a:prstGeom prst="rect">
            <a:avLst/>
          </a:prstGeom>
        </p:spPr>
        <p:txBody>
          <a:bodyPr lIns="0" tIns="0" rIns="0" bIns="0" anchor="ctr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7_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117" name="Shape 117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118" name="Shape 118"/>
          <p:cNvSpPr/>
          <p:nvPr/>
        </p:nvSpPr>
        <p:spPr>
          <a:xfrm flipH="1">
            <a:off x="6169025" y="2082800"/>
            <a:ext cx="2703513" cy="1588"/>
          </a:xfrm>
          <a:prstGeom prst="line">
            <a:avLst/>
          </a:prstGeom>
          <a:ln w="6350">
            <a:solidFill>
              <a:srgbClr val="000000"/>
            </a:solidFill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119" name="Shape 119"/>
          <p:cNvSpPr/>
          <p:nvPr/>
        </p:nvSpPr>
        <p:spPr>
          <a:xfrm>
            <a:off x="476250" y="2082800"/>
            <a:ext cx="5500688" cy="1588"/>
          </a:xfrm>
          <a:prstGeom prst="line">
            <a:avLst/>
          </a:prstGeom>
          <a:ln w="6350">
            <a:solidFill>
              <a:srgbClr val="000000"/>
            </a:solidFill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120" name="Shape 120"/>
          <p:cNvSpPr>
            <a:spLocks noGrp="1"/>
          </p:cNvSpPr>
          <p:nvPr>
            <p:ph type="sldNum" sz="quarter" idx="2"/>
          </p:nvPr>
        </p:nvSpPr>
        <p:spPr>
          <a:xfrm>
            <a:off x="8608485" y="508000"/>
            <a:ext cx="337605" cy="355601"/>
          </a:xfrm>
          <a:prstGeom prst="rect">
            <a:avLst/>
          </a:prstGeom>
        </p:spPr>
        <p:txBody>
          <a:bodyPr lIns="0" tIns="0" rIns="0" bIns="0" anchor="ctr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>
            <a:spLocks noGrp="1"/>
          </p:cNvSpPr>
          <p:nvPr>
            <p:ph type="title"/>
          </p:nvPr>
        </p:nvSpPr>
        <p:spPr>
          <a:xfrm>
            <a:off x="1860946" y="883146"/>
            <a:ext cx="5641183" cy="1779985"/>
          </a:xfrm>
          <a:prstGeom prst="rect">
            <a:avLst/>
          </a:prstGeom>
        </p:spPr>
        <p:txBody>
          <a:bodyPr lIns="27384" tIns="27384" rIns="27384" bIns="27384" anchor="b"/>
          <a:lstStyle>
            <a:lvl1pPr algn="ctr">
              <a:lnSpc>
                <a:spcPct val="100000"/>
              </a:lnSpc>
              <a:defRPr sz="4400" b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t>Title Text</a:t>
            </a:r>
          </a:p>
        </p:txBody>
      </p:sp>
      <p:sp>
        <p:nvSpPr>
          <p:cNvPr id="128" name="Shape 128"/>
          <p:cNvSpPr>
            <a:spLocks noGrp="1"/>
          </p:cNvSpPr>
          <p:nvPr>
            <p:ph type="body" sz="quarter" idx="1"/>
          </p:nvPr>
        </p:nvSpPr>
        <p:spPr>
          <a:xfrm>
            <a:off x="1860946" y="2711053"/>
            <a:ext cx="5641183" cy="609303"/>
          </a:xfrm>
          <a:prstGeom prst="rect">
            <a:avLst/>
          </a:prstGeom>
        </p:spPr>
        <p:txBody>
          <a:bodyPr lIns="27384" tIns="27384" rIns="27384" bIns="27384"/>
          <a:lstStyle>
            <a:lvl1pPr marL="0" indent="0" algn="ctr">
              <a:lnSpc>
                <a:spcPct val="100000"/>
              </a:lnSpc>
              <a:defRPr sz="1800" b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Gill Sans"/>
              </a:defRPr>
            </a:lvl1pPr>
            <a:lvl2pPr marL="0" indent="0" algn="ctr">
              <a:lnSpc>
                <a:spcPct val="100000"/>
              </a:lnSpc>
              <a:buClrTx/>
              <a:buSzTx/>
              <a:buFontTx/>
              <a:buNone/>
              <a:defRPr sz="1800" b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Gill Sans"/>
              </a:defRPr>
            </a:lvl2pPr>
            <a:lvl3pPr marL="0" indent="0" algn="ctr">
              <a:lnSpc>
                <a:spcPct val="100000"/>
              </a:lnSpc>
              <a:buClrTx/>
              <a:buSzTx/>
              <a:buFontTx/>
              <a:buNone/>
              <a:defRPr sz="1800" b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Gill Sans"/>
              </a:defRPr>
            </a:lvl3pPr>
            <a:lvl4pPr marL="0" indent="0" algn="ctr">
              <a:lnSpc>
                <a:spcPct val="100000"/>
              </a:lnSpc>
              <a:buClrTx/>
              <a:buSzTx/>
              <a:buFontTx/>
              <a:buNone/>
              <a:defRPr sz="1800" b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Gill Sans"/>
              </a:defRPr>
            </a:lvl4pPr>
            <a:lvl5pPr marL="0" indent="0" algn="ctr">
              <a:lnSpc>
                <a:spcPct val="100000"/>
              </a:lnSpc>
              <a:buClrTx/>
              <a:buSzTx/>
              <a:buFontTx/>
              <a:buNone/>
              <a:defRPr sz="1800" b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Gill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9" name="Shape 129"/>
          <p:cNvSpPr>
            <a:spLocks noGrp="1"/>
          </p:cNvSpPr>
          <p:nvPr>
            <p:ph type="sldNum" sz="quarter" idx="2"/>
          </p:nvPr>
        </p:nvSpPr>
        <p:spPr>
          <a:xfrm>
            <a:off x="4580811" y="4990802"/>
            <a:ext cx="194607" cy="194470"/>
          </a:xfrm>
          <a:prstGeom prst="rect">
            <a:avLst/>
          </a:prstGeom>
        </p:spPr>
        <p:txBody>
          <a:bodyPr lIns="27384" tIns="27384" rIns="27384" bIns="27384"/>
          <a:lstStyle>
            <a:lvl1pPr>
              <a:defRPr sz="900">
                <a:uFillTx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/>
          </p:cNvSpPr>
          <p:nvPr>
            <p:ph type="sldNum" sz="quarter" idx="2"/>
          </p:nvPr>
        </p:nvSpPr>
        <p:spPr>
          <a:xfrm>
            <a:off x="8608485" y="508000"/>
            <a:ext cx="337605" cy="355601"/>
          </a:xfrm>
          <a:prstGeom prst="rect">
            <a:avLst/>
          </a:prstGeom>
        </p:spPr>
        <p:txBody>
          <a:bodyPr lIns="0" tIns="0" rIns="0" bIns="0" anchor="ctr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image.png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7200" y="579437"/>
            <a:ext cx="2038350" cy="219076"/>
          </a:xfrm>
          <a:prstGeom prst="rect">
            <a:avLst/>
          </a:prstGeom>
          <a:ln w="12700">
            <a:miter lim="400000"/>
          </a:ln>
        </p:spPr>
      </p:pic>
      <p:sp>
        <p:nvSpPr>
          <p:cNvPr id="28" name="Shape 2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>
            <a:spLocks noGrp="1"/>
          </p:cNvSpPr>
          <p:nvPr>
            <p:ph type="sldNum" sz="quarter" idx="2"/>
          </p:nvPr>
        </p:nvSpPr>
        <p:spPr>
          <a:xfrm>
            <a:off x="8414810" y="458787"/>
            <a:ext cx="337605" cy="355601"/>
          </a:xfrm>
          <a:prstGeom prst="rect">
            <a:avLst/>
          </a:prstGeom>
        </p:spPr>
        <p:txBody>
          <a:bodyPr lIns="0" tIns="0" rIns="0" bIns="0"/>
          <a:lstStyle>
            <a:lvl1pPr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43" name="Shape 43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44" name="Shape 44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45" name="Shape 45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46" name="Shape 46"/>
          <p:cNvSpPr>
            <a:spLocks noGrp="1"/>
          </p:cNvSpPr>
          <p:nvPr>
            <p:ph type="sldNum" sz="quarter" idx="2"/>
          </p:nvPr>
        </p:nvSpPr>
        <p:spPr>
          <a:xfrm>
            <a:off x="8591339" y="508829"/>
            <a:ext cx="371897" cy="353943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>
                <a:latin typeface="Garamond"/>
                <a:ea typeface="Garamond"/>
                <a:cs typeface="Garamond"/>
                <a:sym typeface="Trebuchet MS"/>
              </a:defRPr>
            </a:lvl1pPr>
          </a:lstStyle>
          <a:p>
            <a:fld id="{86CB4B4D-7CA3-9044-876B-883B54F8677D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47" name="Shape 47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1016266"/>
          </a:xfrm>
          <a:prstGeom prst="rect">
            <a:avLst/>
          </a:prstGeom>
        </p:spPr>
        <p:txBody>
          <a:bodyPr/>
          <a:lstStyle>
            <a:lvl1pPr>
              <a:lnSpc>
                <a:spcPts val="2300"/>
              </a:lnSpc>
              <a:defRPr sz="23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1pPr>
          </a:lstStyle>
          <a:p>
            <a:r>
              <a:t>Title Text</a:t>
            </a:r>
          </a:p>
        </p:txBody>
      </p:sp>
      <p:sp>
        <p:nvSpPr>
          <p:cNvPr id="48" name="Shape 48"/>
          <p:cNvSpPr>
            <a:spLocks noGrp="1"/>
          </p:cNvSpPr>
          <p:nvPr>
            <p:ph type="body" idx="1"/>
          </p:nvPr>
        </p:nvSpPr>
        <p:spPr>
          <a:xfrm>
            <a:off x="468153" y="983297"/>
            <a:ext cx="8426769" cy="4030980"/>
          </a:xfrm>
          <a:prstGeom prst="rect">
            <a:avLst/>
          </a:prstGeom>
        </p:spPr>
        <p:txBody>
          <a:bodyPr/>
          <a:lstStyle>
            <a:lvl1pPr marL="186689" indent="-146050">
              <a:lnSpc>
                <a:spcPts val="2400"/>
              </a:lnSpc>
              <a:buClr>
                <a:srgbClr val="000000"/>
              </a:buClr>
              <a:buSzPct val="69000"/>
              <a:buFont typeface="Lucida Grande"/>
              <a:buChar char="‣"/>
              <a:defRPr sz="2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1pPr>
            <a:lvl2pPr>
              <a:lnSpc>
                <a:spcPts val="2400"/>
              </a:lnSpc>
              <a:buClr>
                <a:srgbClr val="000000"/>
              </a:buClr>
              <a:defRPr sz="2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2pPr>
            <a:lvl3pPr>
              <a:lnSpc>
                <a:spcPts val="2400"/>
              </a:lnSpc>
              <a:buClr>
                <a:srgbClr val="000000"/>
              </a:buClr>
              <a:defRPr sz="2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3pPr>
            <a:lvl4pPr>
              <a:lnSpc>
                <a:spcPts val="2400"/>
              </a:lnSpc>
              <a:buClr>
                <a:srgbClr val="000000"/>
              </a:buClr>
              <a:defRPr sz="2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4pPr>
            <a:lvl5pPr>
              <a:lnSpc>
                <a:spcPts val="2400"/>
              </a:lnSpc>
              <a:buClr>
                <a:srgbClr val="000000"/>
              </a:buClr>
              <a:defRPr sz="2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56" name="Shape 56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57" name="Shape 57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58" name="Shape 58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pic>
        <p:nvPicPr>
          <p:cNvPr id="59" name="image.tiff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44750" y="1104900"/>
            <a:ext cx="4522788" cy="3665538"/>
          </a:xfrm>
          <a:prstGeom prst="rect">
            <a:avLst/>
          </a:prstGeom>
          <a:ln w="12700">
            <a:miter lim="400000"/>
          </a:ln>
        </p:spPr>
      </p:pic>
      <p:sp>
        <p:nvSpPr>
          <p:cNvPr id="60" name="Shape 60"/>
          <p:cNvSpPr>
            <a:spLocks noGrp="1"/>
          </p:cNvSpPr>
          <p:nvPr>
            <p:ph type="sldNum" sz="quarter" idx="2"/>
          </p:nvPr>
        </p:nvSpPr>
        <p:spPr>
          <a:xfrm>
            <a:off x="8608485" y="508000"/>
            <a:ext cx="337605" cy="355601"/>
          </a:xfrm>
          <a:prstGeom prst="rect">
            <a:avLst/>
          </a:prstGeom>
        </p:spPr>
        <p:txBody>
          <a:bodyPr lIns="0" tIns="0" rIns="0" bIns="0" anchor="ctr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_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68" name="Shape 68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pic>
        <p:nvPicPr>
          <p:cNvPr id="69" name="image.tiff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17712" y="1111250"/>
            <a:ext cx="5259388" cy="3683000"/>
          </a:xfrm>
          <a:prstGeom prst="rect">
            <a:avLst/>
          </a:prstGeom>
          <a:ln w="12700">
            <a:miter lim="400000"/>
          </a:ln>
        </p:spPr>
      </p:pic>
      <p:sp>
        <p:nvSpPr>
          <p:cNvPr id="70" name="Shape 70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71" name="Shape 71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72" name="Shape 72"/>
          <p:cNvSpPr>
            <a:spLocks noGrp="1"/>
          </p:cNvSpPr>
          <p:nvPr>
            <p:ph type="sldNum" sz="quarter" idx="2"/>
          </p:nvPr>
        </p:nvSpPr>
        <p:spPr>
          <a:xfrm>
            <a:off x="8608485" y="508000"/>
            <a:ext cx="337605" cy="355601"/>
          </a:xfrm>
          <a:prstGeom prst="rect">
            <a:avLst/>
          </a:prstGeom>
        </p:spPr>
        <p:txBody>
          <a:bodyPr lIns="0" tIns="0" rIns="0" bIns="0" anchor="ctr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4_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80" name="Shape 80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pic>
        <p:nvPicPr>
          <p:cNvPr id="81" name="image.tiff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22512" y="1136650"/>
            <a:ext cx="4862513" cy="3808413"/>
          </a:xfrm>
          <a:prstGeom prst="rect">
            <a:avLst/>
          </a:prstGeom>
          <a:ln w="12700">
            <a:miter lim="400000"/>
          </a:ln>
        </p:spPr>
      </p:pic>
      <p:sp>
        <p:nvSpPr>
          <p:cNvPr id="82" name="Shape 82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83" name="Shape 83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84" name="Shape 84"/>
          <p:cNvSpPr>
            <a:spLocks noGrp="1"/>
          </p:cNvSpPr>
          <p:nvPr>
            <p:ph type="sldNum" sz="quarter" idx="2"/>
          </p:nvPr>
        </p:nvSpPr>
        <p:spPr>
          <a:xfrm>
            <a:off x="8608485" y="508000"/>
            <a:ext cx="337605" cy="355601"/>
          </a:xfrm>
          <a:prstGeom prst="rect">
            <a:avLst/>
          </a:prstGeom>
        </p:spPr>
        <p:txBody>
          <a:bodyPr lIns="0" tIns="0" rIns="0" bIns="0" anchor="ctr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5_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92" name="Shape 92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pic>
        <p:nvPicPr>
          <p:cNvPr id="93" name="image.tiff"/>
          <p:cNvPicPr>
            <a:picLocks/>
          </p:cNvPicPr>
          <p:nvPr/>
        </p:nvPicPr>
        <p:blipFill>
          <a:blip r:embed="rId2">
            <a:extLst/>
          </a:blip>
          <a:srcRect t="2653" b="9072"/>
          <a:stretch>
            <a:fillRect/>
          </a:stretch>
        </p:blipFill>
        <p:spPr>
          <a:xfrm>
            <a:off x="719137" y="1049337"/>
            <a:ext cx="7586663" cy="3873501"/>
          </a:xfrm>
          <a:prstGeom prst="rect">
            <a:avLst/>
          </a:prstGeom>
          <a:ln w="12700">
            <a:miter lim="400000"/>
          </a:ln>
        </p:spPr>
      </p:pic>
      <p:sp>
        <p:nvSpPr>
          <p:cNvPr id="94" name="Shape 94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95" name="Shape 95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96" name="Shape 96"/>
          <p:cNvSpPr>
            <a:spLocks noGrp="1"/>
          </p:cNvSpPr>
          <p:nvPr>
            <p:ph type="sldNum" sz="quarter" idx="2"/>
          </p:nvPr>
        </p:nvSpPr>
        <p:spPr>
          <a:xfrm>
            <a:off x="8608485" y="508000"/>
            <a:ext cx="337605" cy="355601"/>
          </a:xfrm>
          <a:prstGeom prst="rect">
            <a:avLst/>
          </a:prstGeom>
        </p:spPr>
        <p:txBody>
          <a:bodyPr lIns="0" tIns="0" rIns="0" bIns="0" anchor="ctr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3" name="Shape 3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4" name="Shape 4"/>
          <p:cNvSpPr>
            <a:spLocks noGrp="1"/>
          </p:cNvSpPr>
          <p:nvPr>
            <p:ph type="title"/>
          </p:nvPr>
        </p:nvSpPr>
        <p:spPr>
          <a:xfrm>
            <a:off x="468153" y="210555"/>
            <a:ext cx="8426769" cy="10162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r>
              <a:rPr dirty="0"/>
              <a:t>Title Text</a:t>
            </a:r>
          </a:p>
        </p:txBody>
      </p:sp>
      <p:sp>
        <p:nvSpPr>
          <p:cNvPr id="5" name="Shape 5"/>
          <p:cNvSpPr>
            <a:spLocks noGrp="1"/>
          </p:cNvSpPr>
          <p:nvPr>
            <p:ph type="body" idx="1"/>
          </p:nvPr>
        </p:nvSpPr>
        <p:spPr>
          <a:xfrm>
            <a:off x="468153" y="1226819"/>
            <a:ext cx="8426769" cy="40309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2pPr>
              <a:buClr>
                <a:srgbClr val="FFFFFF"/>
              </a:buClr>
              <a:buFont typeface="Lucida Grande"/>
              <a:buChar char="‣"/>
            </a:lvl2pPr>
            <a:lvl3pPr>
              <a:buClr>
                <a:srgbClr val="FFFFFF"/>
              </a:buClr>
              <a:buFont typeface="Lucida Grande"/>
              <a:buChar char="‣"/>
            </a:lvl3pPr>
            <a:lvl4pPr>
              <a:buClr>
                <a:srgbClr val="FFFFFF"/>
              </a:buClr>
              <a:buFont typeface="Lucida Grande"/>
              <a:buChar char="‣"/>
            </a:lvl4pPr>
            <a:lvl5pPr>
              <a:buClr>
                <a:srgbClr val="FFFFFF"/>
              </a:buClr>
              <a:buFont typeface="Lucida Grande"/>
              <a:buChar char="‣"/>
            </a:lvl5pPr>
          </a:lstStyle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6" name="Shape 6"/>
          <p:cNvSpPr>
            <a:spLocks noGrp="1"/>
          </p:cNvSpPr>
          <p:nvPr>
            <p:ph type="sldNum" sz="quarter" idx="2"/>
          </p:nvPr>
        </p:nvSpPr>
        <p:spPr>
          <a:xfrm>
            <a:off x="4444293" y="4787900"/>
            <a:ext cx="474489" cy="45653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>
                <a:latin typeface="Garamond"/>
                <a:ea typeface="Garamond"/>
                <a:cs typeface="Garamond"/>
              </a:defRPr>
            </a:lvl1pPr>
          </a:lstStyle>
          <a:p>
            <a:fld id="{86CB4B4D-7CA3-9044-876B-883B54F8677D}" type="slidenum">
              <a:rPr lang="uk-UA" smtClean="0"/>
              <a:pPr/>
              <a:t>‹#›</a:t>
            </a:fld>
            <a:endParaRPr lang="uk-UA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xmlns:p14="http://schemas.microsoft.com/office/powerpoint/2010/main" spd="med"/>
  <p:txStyles>
    <p:titleStyle>
      <a:lvl1pPr marL="0" marR="0" indent="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Garamond"/>
          <a:ea typeface="Garamond"/>
          <a:cs typeface="Garamond"/>
          <a:sym typeface="Helvetica"/>
        </a:defRPr>
      </a:lvl1pPr>
      <a:lvl2pPr marL="0" marR="0" indent="2286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2pPr>
      <a:lvl3pPr marL="0" marR="0" indent="4572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3pPr>
      <a:lvl4pPr marL="0" marR="0" indent="6858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4pPr>
      <a:lvl5pPr marL="0" marR="0" indent="9144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5pPr>
      <a:lvl6pPr marL="0" marR="0" indent="11430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6pPr>
      <a:lvl7pPr marL="0" marR="0" indent="13716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7pPr>
      <a:lvl8pPr marL="0" marR="0" indent="16002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8pPr>
      <a:lvl9pPr marL="0" marR="0" indent="18288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9pPr>
    </p:titleStyle>
    <p:bodyStyle>
      <a:lvl1pPr marL="383540" marR="0" indent="-38354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Garamond"/>
          <a:ea typeface="Garamond"/>
          <a:cs typeface="Garamond"/>
          <a:sym typeface="Helvetica"/>
        </a:defRPr>
      </a:lvl1pPr>
      <a:lvl2pPr marL="33274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Garamond"/>
          <a:ea typeface="Garamond"/>
          <a:cs typeface="Garamond"/>
          <a:sym typeface="Helvetica"/>
        </a:defRPr>
      </a:lvl2pPr>
      <a:lvl3pPr marL="47879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Garamond"/>
          <a:ea typeface="Garamond"/>
          <a:cs typeface="Garamond"/>
          <a:sym typeface="Helvetica"/>
        </a:defRPr>
      </a:lvl3pPr>
      <a:lvl4pPr marL="62484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Garamond"/>
          <a:ea typeface="Garamond"/>
          <a:cs typeface="Garamond"/>
          <a:sym typeface="Helvetica"/>
        </a:defRPr>
      </a:lvl4pPr>
      <a:lvl5pPr marL="77089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Garamond"/>
          <a:ea typeface="Garamond"/>
          <a:cs typeface="Garamond"/>
          <a:sym typeface="Helvetica"/>
        </a:defRPr>
      </a:lvl5pPr>
      <a:lvl6pPr marL="77089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6pPr>
      <a:lvl7pPr marL="77089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7pPr>
      <a:lvl8pPr marL="77089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8pPr>
      <a:lvl9pPr marL="77089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139" name="Shape 139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pic>
        <p:nvPicPr>
          <p:cNvPr id="140" name="image.png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7200" y="579437"/>
            <a:ext cx="2038350" cy="219076"/>
          </a:xfrm>
          <a:prstGeom prst="rect">
            <a:avLst/>
          </a:prstGeom>
          <a:ln w="12700">
            <a:miter lim="400000"/>
          </a:ln>
        </p:spPr>
      </p:pic>
      <p:sp>
        <p:nvSpPr>
          <p:cNvPr id="141" name="Shape 141"/>
          <p:cNvSpPr>
            <a:spLocks noGrp="1"/>
          </p:cNvSpPr>
          <p:nvPr>
            <p:ph type="title" idx="4294967295"/>
          </p:nvPr>
        </p:nvSpPr>
        <p:spPr>
          <a:xfrm>
            <a:off x="412750" y="1144587"/>
            <a:ext cx="8469313" cy="2968626"/>
          </a:xfrm>
          <a:prstGeom prst="rect">
            <a:avLst/>
          </a:prstGeom>
        </p:spPr>
        <p:txBody>
          <a:bodyPr lIns="0" tIns="0" rIns="0" bIns="0"/>
          <a:lstStyle/>
          <a:p>
            <a:pPr>
              <a:lnSpc>
                <a:spcPct val="70000"/>
              </a:lnSpc>
              <a:defRPr sz="8200"/>
            </a:pPr>
            <a:r>
              <a:rPr dirty="0"/>
              <a:t>DATA SCIENCE</a:t>
            </a:r>
          </a:p>
          <a:p>
            <a:pPr>
              <a:lnSpc>
                <a:spcPct val="70000"/>
              </a:lnSpc>
              <a:defRPr sz="4100"/>
            </a:pPr>
            <a:r>
              <a:rPr dirty="0" smtClean="0"/>
              <a:t>1</a:t>
            </a:r>
            <a:r>
              <a:rPr lang="en-AU" dirty="0" smtClean="0"/>
              <a:t>0</a:t>
            </a:r>
            <a:r>
              <a:rPr dirty="0" smtClean="0"/>
              <a:t> </a:t>
            </a:r>
            <a:r>
              <a:rPr dirty="0"/>
              <a:t>WEEK PART TIME COURSE</a:t>
            </a:r>
          </a:p>
          <a:p>
            <a:pPr>
              <a:lnSpc>
                <a:spcPct val="70000"/>
              </a:lnSpc>
              <a:defRPr sz="4100"/>
            </a:pPr>
            <a:endParaRPr dirty="0"/>
          </a:p>
          <a:p>
            <a:pPr>
              <a:lnSpc>
                <a:spcPct val="70000"/>
              </a:lnSpc>
              <a:defRPr sz="4100"/>
            </a:pPr>
            <a:r>
              <a:rPr dirty="0"/>
              <a:t>Week 3 - Logistic </a:t>
            </a:r>
            <a:r>
              <a:rPr dirty="0" smtClean="0"/>
              <a:t>Regression</a:t>
            </a:r>
            <a:endParaRPr dirty="0"/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166" name="Shape 166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167" name="Shape 167"/>
          <p:cNvSpPr>
            <a:spLocks noGrp="1"/>
          </p:cNvSpPr>
          <p:nvPr>
            <p:ph type="title" idx="4294967295"/>
          </p:nvPr>
        </p:nvSpPr>
        <p:spPr>
          <a:xfrm>
            <a:off x="347662" y="1116012"/>
            <a:ext cx="8426451" cy="3894138"/>
          </a:xfrm>
          <a:prstGeom prst="rect">
            <a:avLst/>
          </a:prstGeom>
        </p:spPr>
        <p:txBody>
          <a:bodyPr lIns="38100" tIns="38100" rIns="38100" bIns="38100"/>
          <a:lstStyle>
            <a:lvl1pPr marL="27728" marR="27728" defTabSz="914400">
              <a:lnSpc>
                <a:spcPct val="70000"/>
              </a:lnSpc>
              <a:defRPr sz="8800"/>
            </a:lvl1pPr>
          </a:lstStyle>
          <a:p>
            <a:r>
              <a:t>WHAT IS LOGISTIC REGRESSION?</a:t>
            </a:r>
          </a:p>
        </p:txBody>
      </p:sp>
      <p:sp>
        <p:nvSpPr>
          <p:cNvPr id="168" name="Shape 168"/>
          <p:cNvSpPr>
            <a:spLocks noGrp="1"/>
          </p:cNvSpPr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40639" marR="40639" indent="0" defTabSz="914400">
              <a:buClr>
                <a:srgbClr val="FFFFFF"/>
              </a:buClr>
              <a:buFont typeface="Helvetica"/>
              <a:defRPr sz="2300"/>
            </a:lvl1pPr>
          </a:lstStyle>
          <a:p>
            <a:r>
              <a:t>DATA SCIENCE PART TIME COURSE</a:t>
            </a:r>
          </a:p>
        </p:txBody>
      </p:sp>
    </p:spTree>
    <p:extLst>
      <p:ext uri="{BB962C8B-B14F-4D97-AF65-F5344CB8AC3E}">
        <p14:creationId xmlns:p14="http://schemas.microsoft.com/office/powerpoint/2010/main" val="1001617218"/>
      </p:ext>
    </p:extLst>
  </p:cSld>
  <p:clrMapOvr>
    <a:masterClrMapping/>
  </p:clrMapOvr>
  <p:transition xmlns:p14="http://schemas.microsoft.com/office/powerpoint/2010/main" spd="slow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8426769" cy="478102"/>
          </a:xfrm>
        </p:spPr>
        <p:txBody>
          <a:bodyPr/>
          <a:lstStyle/>
          <a:p>
            <a:r>
              <a:rPr lang="en-US" dirty="0" smtClean="0"/>
              <a:t>The best you could hope for really…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09848" y="4151523"/>
            <a:ext cx="6885074" cy="1106277"/>
          </a:xfrm>
          <a:ln>
            <a:solidFill>
              <a:schemeClr val="accent5"/>
            </a:solidFill>
          </a:ln>
          <a:effectLst>
            <a:glow rad="101600">
              <a:schemeClr val="bg2">
                <a:alpha val="75000"/>
              </a:schemeClr>
            </a:glow>
          </a:effectLst>
        </p:spPr>
        <p:txBody>
          <a:bodyPr/>
          <a:lstStyle/>
          <a:p>
            <a:pPr marL="40639" indent="0">
              <a:buNone/>
            </a:pPr>
            <a:r>
              <a:rPr lang="en-US" b="0" dirty="0" smtClean="0">
                <a:latin typeface="Courier"/>
                <a:cs typeface="Courier"/>
              </a:rPr>
              <a:t>F(x) = close to zero if x is really negative</a:t>
            </a:r>
          </a:p>
          <a:p>
            <a:pPr marL="40639" indent="0">
              <a:buNone/>
            </a:pPr>
            <a:r>
              <a:rPr lang="en-US" b="0" dirty="0" smtClean="0">
                <a:latin typeface="Courier"/>
                <a:cs typeface="Courier"/>
              </a:rPr>
              <a:t>F(x) = close to one if x is really positive</a:t>
            </a:r>
          </a:p>
          <a:p>
            <a:pPr marL="40639" indent="0">
              <a:buNone/>
            </a:pPr>
            <a:r>
              <a:rPr lang="en-US" b="0" dirty="0" smtClean="0">
                <a:latin typeface="Courier"/>
                <a:cs typeface="Courier"/>
              </a:rPr>
              <a:t>F(x) = 0.5 if x is near zero</a:t>
            </a:r>
            <a:endParaRPr lang="en-US" b="0" dirty="0">
              <a:latin typeface="Courier"/>
              <a:cs typeface="Courier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5716" y="900883"/>
            <a:ext cx="4826000" cy="3251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7925" y="1484560"/>
            <a:ext cx="3727133" cy="11644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3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Garamond"/>
                <a:ea typeface="Garamond"/>
                <a:cs typeface="Garamond"/>
                <a:sym typeface="Helvetica"/>
              </a:rPr>
              <a:t>Near x=0, we don’t know what category to choose: 50% either way </a:t>
            </a:r>
            <a:endParaRPr kumimoji="0" lang="en-US" sz="23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Garamond"/>
              <a:ea typeface="Garamond"/>
              <a:cs typeface="Garamond"/>
              <a:sym typeface="Helvetica"/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6789959" y="2529684"/>
            <a:ext cx="0" cy="798848"/>
          </a:xfrm>
          <a:prstGeom prst="straightConnector1">
            <a:avLst/>
          </a:prstGeom>
          <a:noFill/>
          <a:ln w="25400" cap="flat">
            <a:solidFill>
              <a:schemeClr val="accent5"/>
            </a:solidFill>
            <a:prstDash val="solid"/>
            <a:round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0" name="Straight Arrow Connector 9"/>
          <p:cNvCxnSpPr/>
          <p:nvPr/>
        </p:nvCxnSpPr>
        <p:spPr>
          <a:xfrm flipV="1">
            <a:off x="6708027" y="1638663"/>
            <a:ext cx="1" cy="891021"/>
          </a:xfrm>
          <a:prstGeom prst="straightConnector1">
            <a:avLst/>
          </a:prstGeom>
          <a:noFill/>
          <a:ln w="25400" cap="flat">
            <a:solidFill>
              <a:schemeClr val="accent5"/>
            </a:solidFill>
            <a:prstDash val="solid"/>
            <a:round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1191955464"/>
      </p:ext>
    </p:extLst>
  </p:cSld>
  <p:clrMapOvr>
    <a:masterClrMapping/>
  </p:clrMapOvr>
  <p:transition xmlns:p14="http://schemas.microsoft.com/office/powerpoint/2010/main"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196" name="Shape 196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197" name="Shape 197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198" name="Shape 198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199" name="Shape 199"/>
          <p:cNvSpPr>
            <a:spLocks noGrp="1"/>
          </p:cNvSpPr>
          <p:nvPr>
            <p:ph type="sldNum" sz="quarter" idx="2"/>
          </p:nvPr>
        </p:nvSpPr>
        <p:spPr>
          <a:xfrm>
            <a:off x="8685361" y="514350"/>
            <a:ext cx="183853" cy="3429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12</a:t>
            </a:fld>
            <a:endParaRPr/>
          </a:p>
        </p:txBody>
      </p:sp>
      <p:sp>
        <p:nvSpPr>
          <p:cNvPr id="200" name="Shape 200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611143"/>
          </a:xfrm>
          <a:prstGeom prst="rect">
            <a:avLst/>
          </a:prstGeom>
        </p:spPr>
        <p:txBody>
          <a:bodyPr/>
          <a:lstStyle/>
          <a:p>
            <a:r>
              <a:rPr lang="en-AU" dirty="0" smtClean="0"/>
              <a:t>Let’s smooth that function a bit</a:t>
            </a:r>
            <a:endParaRPr dirty="0"/>
          </a:p>
        </p:txBody>
      </p:sp>
      <p:pic>
        <p:nvPicPr>
          <p:cNvPr id="201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41537" y="1206500"/>
            <a:ext cx="5080001" cy="3733800"/>
          </a:xfrm>
          <a:prstGeom prst="rect">
            <a:avLst/>
          </a:prstGeom>
          <a:ln w="25400"/>
        </p:spPr>
      </p:pic>
      <p:cxnSp>
        <p:nvCxnSpPr>
          <p:cNvPr id="15" name="Straight Arrow Connector 14"/>
          <p:cNvCxnSpPr/>
          <p:nvPr/>
        </p:nvCxnSpPr>
        <p:spPr>
          <a:xfrm>
            <a:off x="1628360" y="2386302"/>
            <a:ext cx="2642246" cy="819331"/>
          </a:xfrm>
          <a:prstGeom prst="straightConnector1">
            <a:avLst/>
          </a:prstGeom>
          <a:noFill/>
          <a:ln w="25400" cap="flat">
            <a:solidFill>
              <a:schemeClr val="accent5"/>
            </a:solidFill>
            <a:prstDash val="solid"/>
            <a:round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" name="TextBox 5"/>
          <p:cNvSpPr txBox="1"/>
          <p:nvPr/>
        </p:nvSpPr>
        <p:spPr>
          <a:xfrm>
            <a:off x="0" y="1709659"/>
            <a:ext cx="2386214" cy="81047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3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Garamond"/>
                <a:ea typeface="Garamond"/>
                <a:cs typeface="Garamond"/>
                <a:sym typeface="Helvetica"/>
              </a:rPr>
              <a:t>We</a:t>
            </a:r>
            <a:r>
              <a:rPr kumimoji="0" lang="en-US" sz="2300" b="1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Garamond"/>
                <a:ea typeface="Garamond"/>
                <a:cs typeface="Garamond"/>
                <a:sym typeface="Helvetica"/>
              </a:rPr>
              <a:t> can adjust the slope.</a:t>
            </a:r>
            <a:endParaRPr kumimoji="0" lang="en-US" sz="23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Garamond"/>
              <a:ea typeface="Garamond"/>
              <a:cs typeface="Garamond"/>
              <a:sym typeface="Helvetica"/>
            </a:endParaRPr>
          </a:p>
        </p:txBody>
      </p:sp>
      <p:cxnSp>
        <p:nvCxnSpPr>
          <p:cNvPr id="19" name="Straight Arrow Connector 18"/>
          <p:cNvCxnSpPr>
            <a:stCxn id="22" idx="1"/>
          </p:cNvCxnSpPr>
          <p:nvPr/>
        </p:nvCxnSpPr>
        <p:spPr>
          <a:xfrm flipH="1" flipV="1">
            <a:off x="4721223" y="3992320"/>
            <a:ext cx="2500314" cy="405239"/>
          </a:xfrm>
          <a:prstGeom prst="straightConnector1">
            <a:avLst/>
          </a:prstGeom>
          <a:noFill/>
          <a:ln w="25400" cap="flat">
            <a:solidFill>
              <a:schemeClr val="accent5"/>
            </a:solidFill>
            <a:prstDash val="solid"/>
            <a:round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2" name="TextBox 21"/>
          <p:cNvSpPr txBox="1"/>
          <p:nvPr/>
        </p:nvSpPr>
        <p:spPr>
          <a:xfrm>
            <a:off x="7221537" y="3815348"/>
            <a:ext cx="2141537" cy="11644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3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Garamond"/>
                <a:ea typeface="Garamond"/>
                <a:cs typeface="Garamond"/>
                <a:sym typeface="Helvetica"/>
              </a:rPr>
              <a:t>We</a:t>
            </a:r>
            <a:r>
              <a:rPr kumimoji="0" lang="en-US" sz="2300" b="1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Garamond"/>
                <a:ea typeface="Garamond"/>
                <a:cs typeface="Garamond"/>
                <a:sym typeface="Helvetica"/>
              </a:rPr>
              <a:t> can adjust the half-way point.</a:t>
            </a:r>
            <a:endParaRPr kumimoji="0" lang="en-US" sz="23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Garamond"/>
              <a:ea typeface="Garamond"/>
              <a:cs typeface="Garamond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158940500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204" name="Shape 204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205" name="Shape 205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206" name="Shape 206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207" name="Shape 20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13</a:t>
            </a:fld>
            <a:endParaRPr/>
          </a:p>
        </p:txBody>
      </p:sp>
      <p:sp>
        <p:nvSpPr>
          <p:cNvPr id="208" name="Shape 208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539452"/>
          </a:xfrm>
          <a:prstGeom prst="rect">
            <a:avLst/>
          </a:prstGeom>
        </p:spPr>
        <p:txBody>
          <a:bodyPr/>
          <a:lstStyle/>
          <a:p>
            <a:r>
              <a:rPr lang="en-AU" dirty="0" smtClean="0"/>
              <a:t>Skipping most of the maths</a:t>
            </a:r>
            <a:endParaRPr dirty="0"/>
          </a:p>
        </p:txBody>
      </p:sp>
      <p:sp>
        <p:nvSpPr>
          <p:cNvPr id="209" name="Shape 209"/>
          <p:cNvSpPr/>
          <p:nvPr/>
        </p:nvSpPr>
        <p:spPr>
          <a:xfrm>
            <a:off x="454024" y="1226372"/>
            <a:ext cx="8455027" cy="30315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endParaRPr dirty="0">
              <a:latin typeface="Garamond"/>
              <a:ea typeface="Garamond"/>
              <a:cs typeface="Garamond"/>
            </a:endParaRP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endParaRPr dirty="0">
              <a:latin typeface="Garamond"/>
              <a:ea typeface="Garamond"/>
              <a:cs typeface="Garamond"/>
            </a:endParaRPr>
          </a:p>
          <a:p>
            <a:pPr marL="259715" marR="65828" indent="-219075" algn="l" defTabSz="914400">
              <a:lnSpc>
                <a:spcPts val="2400"/>
              </a:lnSpc>
              <a:spcBef>
                <a:spcPts val="700"/>
              </a:spcBef>
              <a:buClr>
                <a:srgbClr val="000000"/>
              </a:buClr>
              <a:buSzPct val="69000"/>
              <a:buFont typeface="Lucida Grande"/>
              <a:buChar char="‣"/>
              <a:defRPr sz="2000" b="0"/>
            </a:pPr>
            <a:r>
              <a:rPr dirty="0">
                <a:latin typeface="Garamond"/>
                <a:ea typeface="Garamond"/>
                <a:cs typeface="Garamond"/>
              </a:rPr>
              <a:t>This is the logit </a:t>
            </a:r>
            <a:r>
              <a:rPr dirty="0" smtClean="0">
                <a:latin typeface="Garamond"/>
                <a:ea typeface="Garamond"/>
                <a:cs typeface="Garamond"/>
              </a:rPr>
              <a:t>function </a:t>
            </a:r>
            <a:endParaRPr lang="en-AU" dirty="0" smtClean="0">
              <a:latin typeface="Garamond"/>
              <a:ea typeface="Garamond"/>
              <a:cs typeface="Garamond"/>
            </a:endParaRPr>
          </a:p>
          <a:p>
            <a:pPr marL="259715" marR="65828" indent="-219075" algn="l" defTabSz="914400">
              <a:lnSpc>
                <a:spcPts val="2400"/>
              </a:lnSpc>
              <a:spcBef>
                <a:spcPts val="700"/>
              </a:spcBef>
              <a:buClr>
                <a:srgbClr val="000000"/>
              </a:buClr>
              <a:buSzPct val="69000"/>
              <a:buFont typeface="Lucida Grande"/>
              <a:buChar char="‣"/>
              <a:defRPr sz="2000" b="0"/>
            </a:pPr>
            <a:r>
              <a:rPr lang="en-AU" i="1" dirty="0">
                <a:latin typeface="Garamond"/>
                <a:ea typeface="Garamond"/>
                <a:cs typeface="Garamond"/>
              </a:rPr>
              <a:t>p</a:t>
            </a:r>
            <a:r>
              <a:rPr lang="en-AU" dirty="0" smtClean="0">
                <a:latin typeface="Garamond"/>
                <a:ea typeface="Garamond"/>
                <a:cs typeface="Garamond"/>
              </a:rPr>
              <a:t> is the probability of being in a category (between 0.0 and 1.0)</a:t>
            </a:r>
            <a:endParaRPr i="1" dirty="0">
              <a:latin typeface="Garamond"/>
              <a:ea typeface="Garamond"/>
              <a:cs typeface="Garamond"/>
            </a:endParaRPr>
          </a:p>
          <a:p>
            <a:pPr marL="259715" marR="65828" indent="-219075" algn="l" defTabSz="914400">
              <a:lnSpc>
                <a:spcPts val="2400"/>
              </a:lnSpc>
              <a:spcBef>
                <a:spcPts val="700"/>
              </a:spcBef>
              <a:buClr>
                <a:srgbClr val="000000"/>
              </a:buClr>
              <a:buSzPct val="69000"/>
              <a:buFont typeface="Lucida Grande"/>
              <a:buChar char="‣"/>
              <a:defRPr sz="2000" b="0"/>
            </a:pPr>
            <a:r>
              <a:rPr dirty="0">
                <a:latin typeface="Garamond"/>
                <a:ea typeface="Garamond"/>
                <a:cs typeface="Garamond"/>
              </a:rPr>
              <a:t>We can see that it this function is linear in X</a:t>
            </a:r>
          </a:p>
          <a:p>
            <a:pPr marL="259715" marR="65828" indent="-219075" algn="l" defTabSz="914400">
              <a:lnSpc>
                <a:spcPts val="2400"/>
              </a:lnSpc>
              <a:spcBef>
                <a:spcPts val="700"/>
              </a:spcBef>
              <a:buClr>
                <a:srgbClr val="000000"/>
              </a:buClr>
              <a:buSzPct val="69000"/>
              <a:buFont typeface="Lucida Grande"/>
              <a:buChar char="‣"/>
              <a:defRPr sz="2000" b="0"/>
            </a:pPr>
            <a:r>
              <a:rPr dirty="0">
                <a:latin typeface="Garamond"/>
                <a:ea typeface="Garamond"/>
                <a:cs typeface="Garamond"/>
              </a:rPr>
              <a:t>           is called the ‘odds’ and can be any value from 0 to ∞    </a:t>
            </a:r>
            <a:endParaRPr sz="1200" dirty="0">
              <a:latin typeface="Garamond"/>
              <a:ea typeface="Garamond"/>
              <a:cs typeface="Garamond"/>
            </a:endParaRPr>
          </a:p>
          <a:p>
            <a:pPr marL="183038" indent="-142398" algn="l" defTabSz="457200">
              <a:spcBef>
                <a:spcPts val="1200"/>
              </a:spcBef>
              <a:buClr>
                <a:srgbClr val="000000"/>
              </a:buClr>
              <a:buSzPct val="69000"/>
              <a:buFont typeface="Lucida Grande"/>
              <a:buChar char="‣"/>
              <a:defRPr sz="1300" b="0">
                <a:uFillTx/>
                <a:latin typeface="Times"/>
                <a:ea typeface="Times"/>
                <a:cs typeface="Times"/>
                <a:sym typeface="Times"/>
              </a:defRPr>
            </a:pPr>
            <a:endParaRPr sz="1200" dirty="0">
              <a:latin typeface="Garamond"/>
              <a:ea typeface="Garamond"/>
              <a:cs typeface="Garamond"/>
            </a:endParaRPr>
          </a:p>
          <a:p>
            <a:pPr marL="259715" marR="65828" indent="-219075" algn="l" defTabSz="914400">
              <a:lnSpc>
                <a:spcPts val="2400"/>
              </a:lnSpc>
              <a:spcBef>
                <a:spcPts val="700"/>
              </a:spcBef>
              <a:buClr>
                <a:srgbClr val="000000"/>
              </a:buClr>
              <a:buSzPct val="69000"/>
              <a:buFont typeface="Lucida Grande"/>
              <a:buChar char="‣"/>
              <a:defRPr sz="2000" b="0"/>
            </a:pPr>
            <a:r>
              <a:rPr dirty="0">
                <a:latin typeface="Garamond"/>
                <a:ea typeface="Garamond"/>
                <a:cs typeface="Garamond"/>
              </a:rPr>
              <a:t>                    is called the ‘log-odds’ or ‘logit’</a:t>
            </a:r>
          </a:p>
        </p:txBody>
      </p:sp>
      <p:pic>
        <p:nvPicPr>
          <p:cNvPr id="210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75037" y="1325562"/>
            <a:ext cx="2413001" cy="673101"/>
          </a:xfrm>
          <a:prstGeom prst="rect">
            <a:avLst/>
          </a:prstGeom>
          <a:ln w="25400"/>
        </p:spPr>
      </p:pic>
      <p:pic>
        <p:nvPicPr>
          <p:cNvPr id="211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12787" y="3086100"/>
            <a:ext cx="571501" cy="533400"/>
          </a:xfrm>
          <a:prstGeom prst="rect">
            <a:avLst/>
          </a:prstGeom>
          <a:ln w="25400"/>
        </p:spPr>
      </p:pic>
      <p:pic>
        <p:nvPicPr>
          <p:cNvPr id="212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12787" y="3849315"/>
            <a:ext cx="1181101" cy="584200"/>
          </a:xfrm>
          <a:prstGeom prst="rect">
            <a:avLst/>
          </a:prstGeom>
          <a:ln w="25400"/>
        </p:spPr>
      </p:pic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215" name="Shape 215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216" name="Shape 216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217" name="Shape 217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218" name="Shape 21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14</a:t>
            </a:fld>
            <a:endParaRPr/>
          </a:p>
        </p:txBody>
      </p:sp>
      <p:sp>
        <p:nvSpPr>
          <p:cNvPr id="219" name="Shape 219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529210"/>
          </a:xfrm>
          <a:prstGeom prst="rect">
            <a:avLst/>
          </a:prstGeom>
        </p:spPr>
        <p:txBody>
          <a:bodyPr/>
          <a:lstStyle/>
          <a:p>
            <a:r>
              <a:rPr lang="en-AU" dirty="0" smtClean="0"/>
              <a:t>SCIKIT LEARN LOGISTIC REGRESSION</a:t>
            </a:r>
            <a:endParaRPr dirty="0"/>
          </a:p>
        </p:txBody>
      </p:sp>
      <p:sp>
        <p:nvSpPr>
          <p:cNvPr id="220" name="Shape 220"/>
          <p:cNvSpPr/>
          <p:nvPr/>
        </p:nvSpPr>
        <p:spPr>
          <a:xfrm>
            <a:off x="454024" y="1226372"/>
            <a:ext cx="8455027" cy="3090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marL="259715" marR="65828" indent="-219075" algn="l" defTabSz="914400">
              <a:lnSpc>
                <a:spcPts val="2400"/>
              </a:lnSpc>
              <a:spcBef>
                <a:spcPts val="700"/>
              </a:spcBef>
              <a:buClr>
                <a:srgbClr val="000000"/>
              </a:buClr>
              <a:buSzPct val="69000"/>
              <a:buFont typeface="Lucida Grande"/>
              <a:buChar char="‣"/>
              <a:defRPr sz="2000" b="0"/>
            </a:lvl1pPr>
          </a:lstStyle>
          <a:p>
            <a:pPr marL="40640" indent="0">
              <a:buNone/>
            </a:pPr>
            <a:r>
              <a:rPr lang="en-AU" dirty="0">
                <a:latin typeface="Courier"/>
                <a:ea typeface="Garamond"/>
                <a:cs typeface="Courier"/>
              </a:rPr>
              <a:t>i</a:t>
            </a:r>
            <a:r>
              <a:rPr lang="en-AU" dirty="0" smtClean="0">
                <a:latin typeface="Courier"/>
                <a:ea typeface="Garamond"/>
                <a:cs typeface="Courier"/>
              </a:rPr>
              <a:t>mport </a:t>
            </a:r>
            <a:r>
              <a:rPr lang="en-AU" dirty="0" err="1" smtClean="0">
                <a:latin typeface="Courier"/>
                <a:ea typeface="Garamond"/>
                <a:cs typeface="Courier"/>
              </a:rPr>
              <a:t>sklearn.linear_model</a:t>
            </a:r>
            <a:endParaRPr lang="en-AU" dirty="0" smtClean="0">
              <a:latin typeface="Courier"/>
              <a:ea typeface="Garamond"/>
              <a:cs typeface="Courier"/>
            </a:endParaRPr>
          </a:p>
          <a:p>
            <a:pPr marL="40640" indent="0">
              <a:buNone/>
            </a:pPr>
            <a:r>
              <a:rPr lang="en-AU" dirty="0" err="1" smtClean="0">
                <a:latin typeface="Courier"/>
                <a:ea typeface="Garamond"/>
                <a:cs typeface="Courier"/>
              </a:rPr>
              <a:t>Regressor</a:t>
            </a:r>
            <a:r>
              <a:rPr lang="en-AU" dirty="0" smtClean="0">
                <a:latin typeface="Courier"/>
                <a:ea typeface="Garamond"/>
                <a:cs typeface="Courier"/>
              </a:rPr>
              <a:t> = </a:t>
            </a:r>
            <a:r>
              <a:rPr lang="en-AU" dirty="0" err="1" smtClean="0">
                <a:latin typeface="Courier"/>
                <a:ea typeface="Garamond"/>
                <a:cs typeface="Courier"/>
              </a:rPr>
              <a:t>sklearn.linear_model.LogisticRegression</a:t>
            </a:r>
            <a:r>
              <a:rPr lang="en-AU" dirty="0" smtClean="0">
                <a:latin typeface="Courier"/>
                <a:ea typeface="Garamond"/>
                <a:cs typeface="Courier"/>
              </a:rPr>
              <a:t>()</a:t>
            </a:r>
          </a:p>
          <a:p>
            <a:pPr marL="40640" indent="0">
              <a:buNone/>
            </a:pPr>
            <a:r>
              <a:rPr lang="en-AU" dirty="0" smtClean="0">
                <a:latin typeface="Courier"/>
                <a:ea typeface="Garamond"/>
                <a:cs typeface="Courier"/>
              </a:rPr>
              <a:t>X = </a:t>
            </a:r>
            <a:r>
              <a:rPr lang="en-AU" i="1" dirty="0" err="1" smtClean="0">
                <a:latin typeface="Courier"/>
                <a:ea typeface="Garamond"/>
                <a:cs typeface="Courier"/>
              </a:rPr>
              <a:t>my_dataframe</a:t>
            </a:r>
            <a:r>
              <a:rPr lang="en-AU" dirty="0" smtClean="0">
                <a:latin typeface="Courier"/>
                <a:ea typeface="Garamond"/>
                <a:cs typeface="Courier"/>
              </a:rPr>
              <a:t>[[‘var1’,’var2’,’var3’]]</a:t>
            </a:r>
          </a:p>
          <a:p>
            <a:pPr marL="40640" indent="0">
              <a:buNone/>
            </a:pPr>
            <a:r>
              <a:rPr lang="en-AU" dirty="0" smtClean="0">
                <a:latin typeface="Courier"/>
                <a:ea typeface="Garamond"/>
                <a:cs typeface="Courier"/>
              </a:rPr>
              <a:t>Y = </a:t>
            </a:r>
            <a:r>
              <a:rPr lang="en-AU" i="1" dirty="0" err="1" smtClean="0">
                <a:latin typeface="Courier"/>
                <a:ea typeface="Garamond"/>
                <a:cs typeface="Courier"/>
              </a:rPr>
              <a:t>my_dataframe</a:t>
            </a:r>
            <a:r>
              <a:rPr lang="en-AU" b="1" i="1" dirty="0" err="1" smtClean="0">
                <a:latin typeface="Courier"/>
                <a:ea typeface="Garamond"/>
                <a:cs typeface="Courier"/>
              </a:rPr>
              <a:t>.</a:t>
            </a:r>
            <a:r>
              <a:rPr lang="en-AU" i="1" dirty="0" err="1" smtClean="0">
                <a:latin typeface="Courier"/>
                <a:ea typeface="Garamond"/>
                <a:cs typeface="Courier"/>
              </a:rPr>
              <a:t>target_column</a:t>
            </a:r>
            <a:endParaRPr lang="en-AU" dirty="0" smtClean="0">
              <a:latin typeface="Courier"/>
              <a:ea typeface="Garamond"/>
              <a:cs typeface="Courier"/>
            </a:endParaRPr>
          </a:p>
          <a:p>
            <a:pPr marL="40640" indent="0">
              <a:buNone/>
            </a:pPr>
            <a:r>
              <a:rPr lang="en-AU" dirty="0" err="1" smtClean="0">
                <a:latin typeface="Courier"/>
                <a:ea typeface="Garamond"/>
                <a:cs typeface="Courier"/>
              </a:rPr>
              <a:t>Regressor.fit</a:t>
            </a:r>
            <a:r>
              <a:rPr lang="en-AU" dirty="0" smtClean="0">
                <a:latin typeface="Courier"/>
                <a:ea typeface="Garamond"/>
                <a:cs typeface="Courier"/>
              </a:rPr>
              <a:t>(</a:t>
            </a:r>
            <a:r>
              <a:rPr lang="en-AU" dirty="0" err="1" smtClean="0">
                <a:latin typeface="Courier"/>
                <a:ea typeface="Garamond"/>
                <a:cs typeface="Courier"/>
              </a:rPr>
              <a:t>X,y</a:t>
            </a:r>
            <a:r>
              <a:rPr lang="en-AU" dirty="0" smtClean="0">
                <a:latin typeface="Courier"/>
                <a:ea typeface="Garamond"/>
                <a:cs typeface="Courier"/>
              </a:rPr>
              <a:t>)</a:t>
            </a:r>
          </a:p>
          <a:p>
            <a:pPr marL="40640" indent="0">
              <a:buNone/>
            </a:pPr>
            <a:r>
              <a:rPr lang="en-AU" dirty="0" err="1" smtClean="0">
                <a:latin typeface="Courier"/>
                <a:ea typeface="Garamond"/>
                <a:cs typeface="Courier"/>
              </a:rPr>
              <a:t>Regressor.predict</a:t>
            </a:r>
            <a:r>
              <a:rPr lang="en-AU" dirty="0" smtClean="0">
                <a:latin typeface="Courier"/>
                <a:ea typeface="Garamond"/>
                <a:cs typeface="Courier"/>
              </a:rPr>
              <a:t>(X)</a:t>
            </a:r>
          </a:p>
          <a:p>
            <a:pPr marL="40640" indent="0">
              <a:buNone/>
            </a:pPr>
            <a:r>
              <a:rPr lang="en-AU" dirty="0" err="1" smtClean="0">
                <a:latin typeface="Courier"/>
                <a:ea typeface="Garamond"/>
                <a:cs typeface="Courier"/>
              </a:rPr>
              <a:t>Regressor.predict_proba</a:t>
            </a:r>
            <a:r>
              <a:rPr lang="en-AU" dirty="0" smtClean="0">
                <a:latin typeface="Courier"/>
                <a:ea typeface="Garamond"/>
                <a:cs typeface="Courier"/>
              </a:rPr>
              <a:t>(X)</a:t>
            </a:r>
          </a:p>
          <a:p>
            <a:pPr marL="40640" indent="0">
              <a:buNone/>
            </a:pPr>
            <a:endParaRPr dirty="0">
              <a:latin typeface="Courier"/>
              <a:ea typeface="Garamond"/>
              <a:cs typeface="Courier"/>
            </a:endParaRPr>
          </a:p>
        </p:txBody>
      </p:sp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385827"/>
          </a:xfrm>
        </p:spPr>
        <p:txBody>
          <a:bodyPr/>
          <a:lstStyle/>
          <a:p>
            <a:r>
              <a:rPr lang="en-US" dirty="0" smtClean="0"/>
              <a:t>Other things to be aware of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LogisticRegressor</a:t>
            </a:r>
            <a:r>
              <a:rPr lang="en-US" dirty="0" smtClean="0"/>
              <a:t>(C=100000000)</a:t>
            </a:r>
          </a:p>
          <a:p>
            <a:pPr lvl="1"/>
            <a:r>
              <a:rPr lang="en-US" dirty="0" smtClean="0"/>
              <a:t>“I don’t care if I </a:t>
            </a:r>
            <a:r>
              <a:rPr lang="en-US" dirty="0" err="1" smtClean="0"/>
              <a:t>overfit</a:t>
            </a:r>
            <a:r>
              <a:rPr lang="en-US" dirty="0" smtClean="0"/>
              <a:t> the data”</a:t>
            </a:r>
          </a:p>
          <a:p>
            <a:r>
              <a:rPr lang="en-US" dirty="0" err="1"/>
              <a:t>regressor.predict_proba</a:t>
            </a:r>
            <a:r>
              <a:rPr lang="en-US" dirty="0"/>
              <a:t>([</a:t>
            </a:r>
            <a:r>
              <a:rPr lang="en-US" dirty="0" smtClean="0"/>
              <a:t>[…]</a:t>
            </a:r>
            <a:r>
              <a:rPr lang="en-US" dirty="0"/>
              <a:t>]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Returns list: probability of y=0, y=1, y=2…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3828033"/>
      </p:ext>
    </p:extLst>
  </p:cSld>
  <p:clrMapOvr>
    <a:masterClrMapping/>
  </p:clrMapOvr>
  <p:transition xmlns:p14="http://schemas.microsoft.com/office/powerpoint/2010/main"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01674" y="1031328"/>
            <a:ext cx="9766423" cy="4266707"/>
          </a:xfrm>
          <a:prstGeom prst="rect">
            <a:avLst/>
          </a:prstGeom>
          <a:ln w="25400"/>
        </p:spPr>
      </p:pic>
      <p:sp>
        <p:nvSpPr>
          <p:cNvPr id="223" name="Shape 223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224" name="Shape 224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225" name="Shape 225"/>
          <p:cNvSpPr>
            <a:spLocks noGrp="1"/>
          </p:cNvSpPr>
          <p:nvPr>
            <p:ph type="title" idx="4294967295"/>
          </p:nvPr>
        </p:nvSpPr>
        <p:spPr>
          <a:xfrm>
            <a:off x="347662" y="1116012"/>
            <a:ext cx="8426451" cy="3894138"/>
          </a:xfrm>
          <a:prstGeom prst="rect">
            <a:avLst/>
          </a:prstGeom>
        </p:spPr>
        <p:txBody>
          <a:bodyPr lIns="38100" tIns="38100" rIns="38100" bIns="38100" anchor="ctr"/>
          <a:lstStyle>
            <a:lvl1pPr marL="27728" marR="27728" algn="ctr" defTabSz="914400">
              <a:lnSpc>
                <a:spcPct val="70000"/>
              </a:lnSpc>
              <a:defRPr sz="8800"/>
            </a:lvl1pPr>
          </a:lstStyle>
          <a:p>
            <a:r>
              <a:rPr dirty="0"/>
              <a:t>					</a:t>
            </a:r>
            <a:r>
              <a:rPr lang="en-AU" dirty="0" smtClean="0"/>
              <a:t>EXAMPLE</a:t>
            </a:r>
            <a:endParaRPr dirty="0"/>
          </a:p>
        </p:txBody>
      </p:sp>
      <p:sp>
        <p:nvSpPr>
          <p:cNvPr id="226" name="Shape 226"/>
          <p:cNvSpPr>
            <a:spLocks noGrp="1"/>
          </p:cNvSpPr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40639" marR="40639" indent="0" defTabSz="914400">
              <a:buClr>
                <a:srgbClr val="FFFFFF"/>
              </a:buClr>
              <a:buFont typeface="Helvetica"/>
              <a:defRPr sz="2300"/>
            </a:lvl1pPr>
          </a:lstStyle>
          <a:p>
            <a:r>
              <a:t>DATA SCIENCE PART TIME COURSE</a:t>
            </a:r>
          </a:p>
        </p:txBody>
      </p:sp>
    </p:spTree>
  </p:cSld>
  <p:clrMapOvr>
    <a:masterClrMapping/>
  </p:clrMapOvr>
  <p:transition xmlns:p14="http://schemas.microsoft.com/office/powerpoint/2010/main" spd="slow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256" name="Shape 256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257" name="Shape 257"/>
          <p:cNvSpPr>
            <a:spLocks noGrp="1"/>
          </p:cNvSpPr>
          <p:nvPr>
            <p:ph type="title" idx="4294967295"/>
          </p:nvPr>
        </p:nvSpPr>
        <p:spPr>
          <a:xfrm>
            <a:off x="347662" y="1116012"/>
            <a:ext cx="8426451" cy="3894138"/>
          </a:xfrm>
          <a:prstGeom prst="rect">
            <a:avLst/>
          </a:prstGeom>
        </p:spPr>
        <p:txBody>
          <a:bodyPr lIns="38100" tIns="38100" rIns="38100" bIns="38100"/>
          <a:lstStyle/>
          <a:p>
            <a:pPr marL="27728" marR="27728">
              <a:lnSpc>
                <a:spcPts val="7600"/>
              </a:lnSpc>
              <a:defRPr sz="8800"/>
            </a:pPr>
            <a:r>
              <a:rPr lang="en-AU" dirty="0" smtClean="0"/>
              <a:t>LAB</a:t>
            </a:r>
            <a:endParaRPr dirty="0"/>
          </a:p>
          <a:p>
            <a:pPr marL="27728" marR="27728">
              <a:lnSpc>
                <a:spcPct val="120000"/>
              </a:lnSpc>
              <a:defRPr sz="1800"/>
            </a:pPr>
            <a:endParaRPr dirty="0"/>
          </a:p>
          <a:p>
            <a:pPr marL="27728" marR="27728">
              <a:lnSpc>
                <a:spcPct val="120000"/>
              </a:lnSpc>
              <a:defRPr sz="1800"/>
            </a:pPr>
            <a:r>
              <a:rPr sz="1900" dirty="0"/>
              <a:t>Homework/Course </a:t>
            </a:r>
            <a:r>
              <a:rPr sz="1900" dirty="0" smtClean="0"/>
              <a:t>Project</a:t>
            </a:r>
            <a:endParaRPr sz="1900" dirty="0"/>
          </a:p>
        </p:txBody>
      </p:sp>
      <p:sp>
        <p:nvSpPr>
          <p:cNvPr id="258" name="Shape 258"/>
          <p:cNvSpPr>
            <a:spLocks noGrp="1"/>
          </p:cNvSpPr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300"/>
              </a:lnSpc>
              <a:buClr>
                <a:srgbClr val="FFFFFF"/>
              </a:buClr>
              <a:buFont typeface="Helvetica"/>
              <a:defRPr sz="2300"/>
            </a:lvl1pPr>
          </a:lstStyle>
          <a:p>
            <a:r>
              <a:rPr dirty="0"/>
              <a:t>DATA </a:t>
            </a:r>
            <a:r>
              <a:rPr dirty="0" smtClean="0"/>
              <a:t>SCIENCE</a:t>
            </a:r>
            <a:endParaRPr dirty="0"/>
          </a:p>
        </p:txBody>
      </p:sp>
    </p:spTree>
  </p:cSld>
  <p:clrMapOvr>
    <a:masterClrMapping/>
  </p:clrMapOvr>
  <p:transition xmlns:p14="http://schemas.microsoft.com/office/powerpoint/2010/main"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144" name="Shape 144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145" name="Shape 145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146" name="Shape 146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147" name="Shape 147"/>
          <p:cNvSpPr>
            <a:spLocks noGrp="1"/>
          </p:cNvSpPr>
          <p:nvPr>
            <p:ph type="sldNum" sz="quarter" idx="2"/>
          </p:nvPr>
        </p:nvSpPr>
        <p:spPr>
          <a:xfrm>
            <a:off x="8685361" y="514350"/>
            <a:ext cx="183853" cy="3429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</a:t>
            </a:fld>
            <a:endParaRPr/>
          </a:p>
        </p:txBody>
      </p:sp>
      <p:sp>
        <p:nvSpPr>
          <p:cNvPr id="148" name="Shape 14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AGENDA</a:t>
            </a:r>
          </a:p>
        </p:txBody>
      </p:sp>
      <p:sp>
        <p:nvSpPr>
          <p:cNvPr id="149" name="Shape 14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52777" indent="-352777">
              <a:buClrTx/>
              <a:buSzPct val="100000"/>
              <a:buFontTx/>
              <a:buAutoNum type="arabicPeriod"/>
            </a:pPr>
            <a:r>
              <a:t>Motivation</a:t>
            </a:r>
          </a:p>
          <a:p>
            <a:pPr marL="352777" indent="-352777">
              <a:buClrTx/>
              <a:buSzPct val="100000"/>
              <a:buFontTx/>
              <a:buAutoNum type="arabicPeriod"/>
            </a:pPr>
            <a:r>
              <a:t>What is Logistic Regression?</a:t>
            </a:r>
          </a:p>
          <a:p>
            <a:pPr marL="352777" indent="-352777">
              <a:buClrTx/>
              <a:buSzPct val="100000"/>
              <a:buFontTx/>
              <a:buAutoNum type="arabicPeriod"/>
            </a:pPr>
            <a:r>
              <a:t>Why use Logistic Regression</a:t>
            </a:r>
          </a:p>
          <a:p>
            <a:pPr marL="352777" indent="-352777">
              <a:buClrTx/>
              <a:buSzPct val="100000"/>
              <a:buFontTx/>
              <a:buAutoNum type="arabicPeriod"/>
            </a:pPr>
            <a:r>
              <a:t>Lab</a:t>
            </a:r>
          </a:p>
          <a:p>
            <a:pPr marL="352777" indent="-352777">
              <a:buClrTx/>
              <a:buSzPct val="100000"/>
              <a:buFontTx/>
              <a:buAutoNum type="arabicPeriod"/>
            </a:pPr>
            <a:r>
              <a:t>Homework Review</a:t>
            </a:r>
          </a:p>
        </p:txBody>
      </p:sp>
    </p:spTree>
  </p:cSld>
  <p:clrMapOvr>
    <a:masterClrMapping/>
  </p:clrMapOvr>
  <p:transition xmlns:p14="http://schemas.microsoft.com/office/powerpoint/2010/main"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158" name="Shape 158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159" name="Shape 159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160" name="Shape 160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161" name="Shape 161"/>
          <p:cNvSpPr>
            <a:spLocks noGrp="1"/>
          </p:cNvSpPr>
          <p:nvPr>
            <p:ph type="sldNum" sz="quarter" idx="2"/>
          </p:nvPr>
        </p:nvSpPr>
        <p:spPr>
          <a:xfrm>
            <a:off x="8685361" y="514350"/>
            <a:ext cx="183853" cy="3429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</a:t>
            </a:fld>
            <a:endParaRPr/>
          </a:p>
        </p:txBody>
      </p:sp>
      <p:sp>
        <p:nvSpPr>
          <p:cNvPr id="162" name="Shape 162"/>
          <p:cNvSpPr>
            <a:spLocks noGrp="1"/>
          </p:cNvSpPr>
          <p:nvPr>
            <p:ph type="title"/>
          </p:nvPr>
        </p:nvSpPr>
        <p:spPr>
          <a:xfrm>
            <a:off x="468153" y="505195"/>
            <a:ext cx="8711024" cy="1016266"/>
          </a:xfrm>
          <a:prstGeom prst="rect">
            <a:avLst/>
          </a:prstGeom>
        </p:spPr>
        <p:txBody>
          <a:bodyPr/>
          <a:lstStyle/>
          <a:p>
            <a:r>
              <a:rPr sz="2100" dirty="0"/>
              <a:t>SUPERVISED LEARNING - REGRESSION &amp; CLASSIFICATION</a:t>
            </a:r>
          </a:p>
        </p:txBody>
      </p:sp>
      <p:sp>
        <p:nvSpPr>
          <p:cNvPr id="163" name="Shape 163"/>
          <p:cNvSpPr/>
          <p:nvPr/>
        </p:nvSpPr>
        <p:spPr>
          <a:xfrm>
            <a:off x="454024" y="1429572"/>
            <a:ext cx="8455027" cy="17184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dirty="0">
                <a:latin typeface="Garamond"/>
                <a:ea typeface="Garamond"/>
                <a:cs typeface="Garamond"/>
              </a:rPr>
              <a:t>If the y variable is numeric then we have a regression problem - we are trying to predict a continuous number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endParaRPr dirty="0">
              <a:latin typeface="Garamond"/>
              <a:ea typeface="Garamond"/>
              <a:cs typeface="Garamond"/>
            </a:endParaRP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dirty="0">
                <a:latin typeface="Garamond"/>
                <a:ea typeface="Garamond"/>
                <a:cs typeface="Garamond"/>
              </a:rPr>
              <a:t>If the y variable is a category (for example trying to predict a type of flower) the we have a classification problem - we are trying to classify what group that y belongs to.</a:t>
            </a:r>
          </a:p>
        </p:txBody>
      </p:sp>
    </p:spTree>
  </p:cSld>
  <p:clrMapOvr>
    <a:masterClrMapping/>
  </p:clrMapOvr>
  <p:transition xmlns:p14="http://schemas.microsoft.com/office/powerpoint/2010/main"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TO USE &amp; WHEN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more _____ and the more ____, but the less ____ means a higher probability of ______</a:t>
            </a:r>
          </a:p>
          <a:p>
            <a:endParaRPr lang="en-US" dirty="0"/>
          </a:p>
          <a:p>
            <a:endParaRPr lang="en-US" dirty="0" smtClean="0"/>
          </a:p>
          <a:p>
            <a:pPr lvl="3"/>
            <a:r>
              <a:rPr lang="en-US" dirty="0" smtClean="0"/>
              <a:t>Logistic regression will probably work</a:t>
            </a:r>
          </a:p>
          <a:p>
            <a:pPr lvl="3"/>
            <a:r>
              <a:rPr lang="en-US" dirty="0" smtClean="0"/>
              <a:t>The model will be comprehensible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3470880"/>
      </p:ext>
    </p:extLst>
  </p:cSld>
  <p:clrMapOvr>
    <a:masterClrMapping/>
  </p:clrMapOvr>
  <p:transition xmlns:p14="http://schemas.microsoft.com/office/powerpoint/2010/main"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TO USE &amp; WHEN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more </a:t>
            </a:r>
            <a:r>
              <a:rPr lang="en-US" dirty="0" smtClean="0">
                <a:solidFill>
                  <a:srgbClr val="FF0000"/>
                </a:solidFill>
              </a:rPr>
              <a:t>young </a:t>
            </a:r>
            <a:r>
              <a:rPr lang="en-US" dirty="0">
                <a:solidFill>
                  <a:srgbClr val="FF0000"/>
                </a:solidFill>
              </a:rPr>
              <a:t>c</a:t>
            </a:r>
            <a:r>
              <a:rPr lang="en-US" dirty="0" smtClean="0">
                <a:solidFill>
                  <a:srgbClr val="FF0000"/>
                </a:solidFill>
              </a:rPr>
              <a:t>hildren you are looking after </a:t>
            </a:r>
            <a:r>
              <a:rPr lang="en-US" dirty="0" smtClean="0"/>
              <a:t>and the more </a:t>
            </a:r>
            <a:r>
              <a:rPr lang="en-US" dirty="0" smtClean="0">
                <a:solidFill>
                  <a:srgbClr val="FF0000"/>
                </a:solidFill>
              </a:rPr>
              <a:t>hungry you are</a:t>
            </a:r>
            <a:r>
              <a:rPr lang="en-US" dirty="0" smtClean="0"/>
              <a:t>, but the less </a:t>
            </a:r>
            <a:r>
              <a:rPr lang="en-US" dirty="0" smtClean="0">
                <a:solidFill>
                  <a:srgbClr val="FF0000"/>
                </a:solidFill>
              </a:rPr>
              <a:t>alternative eating options in your area</a:t>
            </a:r>
            <a:r>
              <a:rPr lang="en-US" dirty="0" smtClean="0"/>
              <a:t> means a higher probability of </a:t>
            </a:r>
            <a:r>
              <a:rPr lang="en-US" dirty="0" smtClean="0">
                <a:solidFill>
                  <a:srgbClr val="FF0000"/>
                </a:solidFill>
              </a:rPr>
              <a:t>you eating dinner tonight at McDonalds</a:t>
            </a:r>
            <a:r>
              <a:rPr lang="en-US" dirty="0" smtClean="0">
                <a:solidFill>
                  <a:schemeClr val="bg1"/>
                </a:solidFill>
              </a:rPr>
              <a:t>.</a:t>
            </a:r>
          </a:p>
          <a:p>
            <a:endParaRPr lang="en-US" dirty="0"/>
          </a:p>
          <a:p>
            <a:endParaRPr lang="en-US" dirty="0" smtClean="0"/>
          </a:p>
          <a:p>
            <a:pPr lvl="3"/>
            <a:r>
              <a:rPr lang="en-US" dirty="0" smtClean="0"/>
              <a:t>Logistic regression will probably work</a:t>
            </a:r>
          </a:p>
          <a:p>
            <a:pPr lvl="3"/>
            <a:r>
              <a:rPr lang="en-US" dirty="0"/>
              <a:t>The model will be comprehensible</a:t>
            </a:r>
          </a:p>
          <a:p>
            <a:pPr lvl="3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2338681"/>
      </p:ext>
    </p:extLst>
  </p:cSld>
  <p:clrMapOvr>
    <a:masterClrMapping/>
  </p:clrMapOvr>
  <p:transition xmlns:p14="http://schemas.microsoft.com/office/powerpoint/2010/main"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WHEN LOGISTIC REGRESSION </a:t>
            </a:r>
            <a:r>
              <a:rPr lang="en-US" i="1" dirty="0" smtClean="0"/>
              <a:t>WON’T</a:t>
            </a:r>
            <a:r>
              <a:rPr lang="en-US" dirty="0" smtClean="0"/>
              <a:t> WORK WELL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You are more likely to ____ if _____ unless _____, in which case _____</a:t>
            </a:r>
            <a:endParaRPr lang="en-US" dirty="0"/>
          </a:p>
          <a:p>
            <a:pPr marL="40639" indent="0">
              <a:buNone/>
            </a:pPr>
            <a:endParaRPr lang="en-US" dirty="0"/>
          </a:p>
          <a:p>
            <a:pPr lvl="4"/>
            <a:r>
              <a:rPr lang="en-US" dirty="0" smtClean="0"/>
              <a:t>A decision tree will probably work better</a:t>
            </a:r>
          </a:p>
          <a:p>
            <a:pPr marL="624840" lvl="4" indent="0">
              <a:buNone/>
            </a:pPr>
            <a:endParaRPr lang="en-US" dirty="0" smtClean="0"/>
          </a:p>
          <a:p>
            <a:pPr marL="624840" lvl="4" indent="0">
              <a:buNone/>
            </a:pPr>
            <a:endParaRPr lang="en-US" dirty="0"/>
          </a:p>
          <a:p>
            <a:pPr marL="624840" lvl="4" indent="0">
              <a:buNone/>
            </a:pPr>
            <a:endParaRPr lang="en-US" dirty="0"/>
          </a:p>
          <a:p>
            <a:r>
              <a:rPr lang="en-US" dirty="0" smtClean="0"/>
              <a:t>There’s this complicated mathematical function that relates ____ and ____ to the probability of _____</a:t>
            </a:r>
          </a:p>
          <a:p>
            <a:endParaRPr lang="en-US" dirty="0"/>
          </a:p>
          <a:p>
            <a:pPr lvl="4"/>
            <a:r>
              <a:rPr lang="en-US" dirty="0" smtClean="0"/>
              <a:t>Try a support vector machine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8601505"/>
      </p:ext>
    </p:extLst>
  </p:cSld>
  <p:clrMapOvr>
    <a:masterClrMapping/>
  </p:clrMapOvr>
  <p:transition xmlns:p14="http://schemas.microsoft.com/office/powerpoint/2010/main"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</a:t>
            </a:r>
            <a:r>
              <a:rPr lang="en-US" dirty="0" smtClean="0"/>
              <a:t>LOGISTIC REGRESSION </a:t>
            </a:r>
            <a:r>
              <a:rPr lang="en-US" i="1" dirty="0"/>
              <a:t>WON’T</a:t>
            </a:r>
            <a:r>
              <a:rPr lang="en-US" dirty="0"/>
              <a:t> WORK WELL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You are more likely to </a:t>
            </a:r>
            <a:r>
              <a:rPr lang="en-US" dirty="0" smtClean="0">
                <a:solidFill>
                  <a:schemeClr val="accent5"/>
                </a:solidFill>
              </a:rPr>
              <a:t>buy a bright pink phone case</a:t>
            </a:r>
            <a:r>
              <a:rPr lang="en-US" dirty="0" smtClean="0"/>
              <a:t> if </a:t>
            </a:r>
            <a:r>
              <a:rPr lang="en-US" dirty="0" smtClean="0">
                <a:solidFill>
                  <a:srgbClr val="C82506"/>
                </a:solidFill>
              </a:rPr>
              <a:t>your age is between 8 and 14</a:t>
            </a:r>
            <a:r>
              <a:rPr lang="en-US" dirty="0" smtClean="0"/>
              <a:t> unless </a:t>
            </a:r>
            <a:r>
              <a:rPr lang="en-US" dirty="0" smtClean="0">
                <a:solidFill>
                  <a:srgbClr val="C82506"/>
                </a:solidFill>
              </a:rPr>
              <a:t>you have more than twenty cases already</a:t>
            </a:r>
            <a:r>
              <a:rPr lang="en-US" dirty="0" smtClean="0"/>
              <a:t>, in which case </a:t>
            </a:r>
            <a:r>
              <a:rPr lang="en-US" dirty="0" smtClean="0">
                <a:solidFill>
                  <a:srgbClr val="C82506"/>
                </a:solidFill>
              </a:rPr>
              <a:t>it is between the ages of 40 and 60.</a:t>
            </a:r>
            <a:endParaRPr lang="en-US" dirty="0">
              <a:solidFill>
                <a:srgbClr val="C82506"/>
              </a:solidFill>
            </a:endParaRPr>
          </a:p>
          <a:p>
            <a:pPr marL="40639" indent="0">
              <a:buNone/>
            </a:pPr>
            <a:endParaRPr lang="en-US" dirty="0"/>
          </a:p>
          <a:p>
            <a:pPr lvl="4"/>
            <a:r>
              <a:rPr lang="en-US" dirty="0" smtClean="0"/>
              <a:t>A decision tree will probably work better</a:t>
            </a:r>
          </a:p>
          <a:p>
            <a:pPr marL="624840" lvl="4" indent="0">
              <a:buNone/>
            </a:pPr>
            <a:endParaRPr lang="en-US" dirty="0" smtClean="0"/>
          </a:p>
          <a:p>
            <a:pPr marL="624840" lvl="4" indent="0">
              <a:buNone/>
            </a:pPr>
            <a:endParaRPr lang="en-US" dirty="0"/>
          </a:p>
          <a:p>
            <a:pPr marL="624840" lvl="4" indent="0">
              <a:buNone/>
            </a:pPr>
            <a:endParaRPr lang="en-US" dirty="0"/>
          </a:p>
          <a:p>
            <a:r>
              <a:rPr lang="en-US" dirty="0" smtClean="0">
                <a:solidFill>
                  <a:srgbClr val="C82506"/>
                </a:solidFill>
              </a:rPr>
              <a:t>If the square of the number of items bought divided by the average cost is greater than 1</a:t>
            </a:r>
            <a:r>
              <a:rPr lang="en-US" dirty="0" smtClean="0"/>
              <a:t> then probability of </a:t>
            </a:r>
            <a:r>
              <a:rPr lang="en-US" dirty="0" smtClean="0">
                <a:solidFill>
                  <a:srgbClr val="C82506"/>
                </a:solidFill>
              </a:rPr>
              <a:t>an item return increases.</a:t>
            </a:r>
          </a:p>
          <a:p>
            <a:endParaRPr lang="en-US" dirty="0"/>
          </a:p>
          <a:p>
            <a:pPr lvl="4"/>
            <a:r>
              <a:rPr lang="en-US" dirty="0" smtClean="0"/>
              <a:t>Try a support vector machine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8284397"/>
      </p:ext>
    </p:extLst>
  </p:cSld>
  <p:clrMapOvr>
    <a:masterClrMapping/>
  </p:clrMapOvr>
  <p:transition xmlns:p14="http://schemas.microsoft.com/office/powerpoint/2010/main"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166" name="Shape 166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167" name="Shape 167"/>
          <p:cNvSpPr>
            <a:spLocks noGrp="1"/>
          </p:cNvSpPr>
          <p:nvPr>
            <p:ph type="title" idx="4294967295"/>
          </p:nvPr>
        </p:nvSpPr>
        <p:spPr>
          <a:xfrm>
            <a:off x="347662" y="1116012"/>
            <a:ext cx="8426451" cy="3894138"/>
          </a:xfrm>
          <a:prstGeom prst="rect">
            <a:avLst/>
          </a:prstGeom>
        </p:spPr>
        <p:txBody>
          <a:bodyPr lIns="38100" tIns="38100" rIns="38100" bIns="38100"/>
          <a:lstStyle>
            <a:lvl1pPr marL="27728" marR="27728" defTabSz="914400">
              <a:lnSpc>
                <a:spcPct val="70000"/>
              </a:lnSpc>
              <a:defRPr sz="8800"/>
            </a:lvl1pPr>
          </a:lstStyle>
          <a:p>
            <a:r>
              <a:rPr dirty="0"/>
              <a:t>WHAT IS </a:t>
            </a:r>
            <a:r>
              <a:rPr lang="en-AU" dirty="0" smtClean="0"/>
              <a:t>STEP </a:t>
            </a:r>
            <a:r>
              <a:rPr dirty="0" smtClean="0"/>
              <a:t>REGRESSION</a:t>
            </a:r>
            <a:r>
              <a:rPr dirty="0"/>
              <a:t>?</a:t>
            </a:r>
          </a:p>
        </p:txBody>
      </p:sp>
      <p:sp>
        <p:nvSpPr>
          <p:cNvPr id="168" name="Shape 168"/>
          <p:cNvSpPr>
            <a:spLocks noGrp="1"/>
          </p:cNvSpPr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40639" marR="40639" indent="0" defTabSz="914400">
              <a:buClr>
                <a:srgbClr val="FFFFFF"/>
              </a:buClr>
              <a:buFont typeface="Helvetica"/>
              <a:defRPr sz="2300"/>
            </a:lvl1pPr>
          </a:lstStyle>
          <a:p>
            <a:r>
              <a:t>DATA SCIENCE PART TIME COURSE</a:t>
            </a:r>
          </a:p>
        </p:txBody>
      </p:sp>
    </p:spTree>
  </p:cSld>
  <p:clrMapOvr>
    <a:masterClrMapping/>
  </p:clrMapOvr>
  <p:transition xmlns:p14="http://schemas.microsoft.com/office/powerpoint/2010/main" spd="slow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Regression against a step-function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62126" y="3701501"/>
            <a:ext cx="3280148" cy="1105997"/>
          </a:xfrm>
          <a:ln>
            <a:solidFill>
              <a:schemeClr val="accent5"/>
            </a:solidFill>
          </a:ln>
          <a:effectLst>
            <a:glow rad="101600">
              <a:schemeClr val="bg2">
                <a:alpha val="75000"/>
              </a:schemeClr>
            </a:glow>
          </a:effectLst>
        </p:spPr>
        <p:txBody>
          <a:bodyPr/>
          <a:lstStyle/>
          <a:p>
            <a:pPr marL="40639" indent="0">
              <a:buNone/>
            </a:pPr>
            <a:r>
              <a:rPr lang="en-US" dirty="0" smtClean="0">
                <a:cs typeface="Courier"/>
              </a:rPr>
              <a:t>Suggested regression:</a:t>
            </a:r>
          </a:p>
          <a:p>
            <a:pPr marL="40639" indent="0">
              <a:buNone/>
            </a:pPr>
            <a:r>
              <a:rPr lang="en-US" b="0" dirty="0" smtClean="0">
                <a:latin typeface="Courier"/>
                <a:cs typeface="Courier"/>
              </a:rPr>
              <a:t>F(x) = 0 when x &lt; 0</a:t>
            </a:r>
          </a:p>
          <a:p>
            <a:pPr marL="40639" indent="0">
              <a:buNone/>
            </a:pPr>
            <a:r>
              <a:rPr lang="en-US" b="0" dirty="0" smtClean="0">
                <a:latin typeface="Courier"/>
                <a:cs typeface="Courier"/>
              </a:rPr>
              <a:t>F(x) = 1 when x &gt;= 0</a:t>
            </a:r>
            <a:endParaRPr lang="en-US" b="0" dirty="0">
              <a:latin typeface="Courier"/>
              <a:cs typeface="Courier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382" y="1003300"/>
            <a:ext cx="4826000" cy="3251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062127" y="1135494"/>
            <a:ext cx="3858014" cy="222625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 smtClean="0">
                <a:latin typeface="Garamond"/>
                <a:ea typeface="Garamond"/>
                <a:cs typeface="Garamond"/>
              </a:rPr>
              <a:t>Turn your category into a number:</a:t>
            </a:r>
          </a:p>
          <a:p>
            <a:pPr marL="342900" marR="0" indent="-3429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r>
              <a:rPr lang="en-US" dirty="0" smtClean="0">
                <a:latin typeface="Garamond"/>
                <a:ea typeface="Garamond"/>
                <a:cs typeface="Garamond"/>
              </a:rPr>
              <a:t>“In category” = 1</a:t>
            </a:r>
          </a:p>
          <a:p>
            <a:pPr marL="342900" marR="0" indent="-3429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r>
              <a:rPr kumimoji="0" lang="en-US" sz="23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Garamond"/>
                <a:ea typeface="Garamond"/>
                <a:cs typeface="Garamond"/>
                <a:sym typeface="Helvetica"/>
              </a:rPr>
              <a:t>“Not in category” = 0</a:t>
            </a:r>
          </a:p>
          <a:p>
            <a:pPr marL="342900" marR="0" indent="-3429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endParaRPr lang="en-US" dirty="0">
              <a:latin typeface="Garamond"/>
              <a:ea typeface="Garamond"/>
              <a:cs typeface="Garamond"/>
            </a:endParaRPr>
          </a:p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sz="23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Garamond"/>
                <a:ea typeface="Garamond"/>
                <a:cs typeface="Garamond"/>
                <a:sym typeface="Helvetica"/>
              </a:rPr>
              <a:t>Find the break point.</a:t>
            </a:r>
            <a:endParaRPr kumimoji="0" lang="en-US" sz="23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Garamond"/>
              <a:ea typeface="Garamond"/>
              <a:cs typeface="Garamond"/>
              <a:sym typeface="Helvetic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015907" y="4885903"/>
            <a:ext cx="4898777" cy="28725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Garamond"/>
                <a:ea typeface="Garamond"/>
                <a:cs typeface="Garamond"/>
                <a:sym typeface="Helvetica"/>
              </a:rPr>
              <a:t>And buy yourself a lottery ticket, because nothing</a:t>
            </a:r>
            <a:r>
              <a:rPr kumimoji="0" lang="en-US" sz="1200" b="1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Garamond"/>
                <a:ea typeface="Garamond"/>
                <a:cs typeface="Garamond"/>
                <a:sym typeface="Helvetica"/>
              </a:rPr>
              <a:t> ever works out thi</a:t>
            </a:r>
            <a:r>
              <a:rPr lang="en-US" sz="1200" dirty="0" smtClean="0">
                <a:latin typeface="Garamond"/>
                <a:ea typeface="Garamond"/>
                <a:cs typeface="Garamond"/>
              </a:rPr>
              <a:t>s well</a:t>
            </a:r>
            <a:endParaRPr kumimoji="0" lang="en-US" sz="12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Garamond"/>
              <a:ea typeface="Garamond"/>
              <a:cs typeface="Garamond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427685399"/>
      </p:ext>
    </p:extLst>
  </p:cSld>
  <p:clrMapOvr>
    <a:masterClrMapping/>
  </p:clrMapOvr>
  <p:transition xmlns:p14="http://schemas.microsoft.com/office/powerpoint/2010/main" spd="med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000000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Gill Sans"/>
        <a:ea typeface="Gill Sans"/>
        <a:cs typeface="Gill San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EDE"/>
        </a:solidFill>
        <a:ln w="25400" cap="flat">
          <a:solidFill>
            <a:srgbClr val="000000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3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>
              <a:solidFill>
                <a:srgbClr val="000000"/>
              </a:solidFill>
            </a:uFill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3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>
              <a:solidFill>
                <a:srgbClr val="000000"/>
              </a:solidFill>
            </a:uFill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Gill Sans"/>
        <a:ea typeface="Gill Sans"/>
        <a:cs typeface="Gill San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EDE"/>
        </a:solidFill>
        <a:ln w="25400" cap="flat">
          <a:solidFill>
            <a:srgbClr val="000000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3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>
              <a:solidFill>
                <a:srgbClr val="000000"/>
              </a:solidFill>
            </a:uFill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3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>
              <a:solidFill>
                <a:srgbClr val="000000"/>
              </a:solidFill>
            </a:uFill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</TotalTime>
  <Words>654</Words>
  <Application>Microsoft Macintosh PowerPoint</Application>
  <PresentationFormat>Custom</PresentationFormat>
  <Paragraphs>101</Paragraphs>
  <Slides>17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White</vt:lpstr>
      <vt:lpstr>DATA SCIENCE 10 WEEK PART TIME COURSE  Week 3 - Logistic Regression</vt:lpstr>
      <vt:lpstr>AGENDA</vt:lpstr>
      <vt:lpstr>SUPERVISED LEARNING - REGRESSION &amp; CLASSIFICATION</vt:lpstr>
      <vt:lpstr>WHAT TO USE &amp; WHEN</vt:lpstr>
      <vt:lpstr>WHAT TO USE &amp; WHEN</vt:lpstr>
      <vt:lpstr>WHEN LOGISTIC REGRESSION WON’T WORK WELL</vt:lpstr>
      <vt:lpstr>WHEN LOGISTIC REGRESSION WON’T WORK WELL</vt:lpstr>
      <vt:lpstr>WHAT IS STEP REGRESSION?</vt:lpstr>
      <vt:lpstr>Regression against a step-function</vt:lpstr>
      <vt:lpstr>WHAT IS LOGISTIC REGRESSION?</vt:lpstr>
      <vt:lpstr>The best you could hope for really…</vt:lpstr>
      <vt:lpstr>Let’s smooth that function a bit</vt:lpstr>
      <vt:lpstr>Skipping most of the maths</vt:lpstr>
      <vt:lpstr>SCIKIT LEARN LOGISTIC REGRESSION</vt:lpstr>
      <vt:lpstr>Other things to be aware of</vt:lpstr>
      <vt:lpstr>     EXAMPLE</vt:lpstr>
      <vt:lpstr>LAB  Homework/Course Project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 10 WEEK PART TIME COURSE  Week 3 - Logistic Regression</dc:title>
  <cp:lastModifiedBy>Greg Baker</cp:lastModifiedBy>
  <cp:revision>9</cp:revision>
  <dcterms:modified xsi:type="dcterms:W3CDTF">2017-02-22T23:29:46Z</dcterms:modified>
</cp:coreProperties>
</file>